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7"/>
  </p:notesMasterIdLst>
  <p:handoutMasterIdLst>
    <p:handoutMasterId r:id="rId18"/>
  </p:handoutMasterIdLst>
  <p:sldIdLst>
    <p:sldId id="267" r:id="rId2"/>
    <p:sldId id="272" r:id="rId3"/>
    <p:sldId id="284" r:id="rId4"/>
    <p:sldId id="274" r:id="rId5"/>
    <p:sldId id="285" r:id="rId6"/>
    <p:sldId id="287" r:id="rId7"/>
    <p:sldId id="288" r:id="rId8"/>
    <p:sldId id="289" r:id="rId9"/>
    <p:sldId id="293" r:id="rId10"/>
    <p:sldId id="295" r:id="rId11"/>
    <p:sldId id="292" r:id="rId12"/>
    <p:sldId id="296" r:id="rId13"/>
    <p:sldId id="297" r:id="rId14"/>
    <p:sldId id="298" r:id="rId15"/>
    <p:sldId id="290" r:id="rId16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09C9A15-DBF4-4F8C-BF52-B4A891BF0AE4}">
          <p14:sldIdLst>
            <p14:sldId id="267"/>
            <p14:sldId id="272"/>
            <p14:sldId id="284"/>
            <p14:sldId id="274"/>
            <p14:sldId id="285"/>
            <p14:sldId id="287"/>
            <p14:sldId id="288"/>
            <p14:sldId id="289"/>
            <p14:sldId id="293"/>
            <p14:sldId id="295"/>
            <p14:sldId id="292"/>
            <p14:sldId id="296"/>
            <p14:sldId id="297"/>
            <p14:sldId id="298"/>
            <p14:sldId id="29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0000CC"/>
    <a:srgbClr val="FF33CC"/>
    <a:srgbClr val="0000FF"/>
    <a:srgbClr val="FFCCFF"/>
    <a:srgbClr val="FF66FF"/>
    <a:srgbClr val="6600CC"/>
    <a:srgbClr val="9966FF"/>
    <a:srgbClr val="CC99FF"/>
    <a:srgbClr val="66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762" y="-3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-202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3820EA-07EF-48FF-AA8B-23280D42F305}" type="datetimeFigureOut">
              <a:rPr lang="th-TH" smtClean="0"/>
              <a:t>27/02/62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6F0158-79BC-4FC3-99E1-8C5B955E73D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235883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FC9FC-40E3-4A1D-8A39-940B74FA046B}" type="datetimeFigureOut">
              <a:rPr lang="th-TH" smtClean="0"/>
              <a:t>27/02/62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95845B-6C82-491D-A832-05183DDE1DC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44121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95845B-6C82-491D-A832-05183DDE1DC7}" type="slidenum">
              <a:rPr lang="th-TH" smtClean="0"/>
              <a:t>14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05982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fld id="{48D92626-37D2-4832-BF7A-BC283494A20D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eaLnBrk="1" latinLnBrk="0" hangingPunct="1"/>
            <a:fld id="{8C592886-E571-45D5-8B56-343DC94F8FA6}" type="slidenum">
              <a:rPr kumimoji="0" lang="en-US" smtClean="0"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pic>
        <p:nvPicPr>
          <p:cNvPr id="7" name="Picture 6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8671" cy="57606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27/02/62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27/02/62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2626-37D2-4832-BF7A-BC283494A20D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92886-E571-45D5-8B56-343DC94F8FA6}" type="slidenum">
              <a:rPr kumimoji="0" lang="en-US" smtClean="0"/>
              <a:t>‹#›</a:t>
            </a:fld>
            <a:endParaRPr kumimoji="0" lang="en-US" dirty="0"/>
          </a:p>
        </p:txBody>
      </p:sp>
      <p:pic>
        <p:nvPicPr>
          <p:cNvPr id="7" name="Picture 6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8671" cy="576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27/02/62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27/02/62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27/02/62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27/02/62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27/02/62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27/02/62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27/02/62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solidFill>
            <a:srgbClr val="FF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E726EE6-9F8B-4EC6-9DE9-BA39DB622264}" type="datetimeFigureOut">
              <a:rPr lang="th-TH" smtClean="0"/>
              <a:t>27/02/62</a:t>
            </a:fld>
            <a:endParaRPr lang="th-TH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  <p:pic>
        <p:nvPicPr>
          <p:cNvPr id="14" name="Picture 13"/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8671" cy="576064"/>
          </a:xfrm>
          <a:prstGeom prst="rect">
            <a:avLst/>
          </a:prstGeom>
        </p:spPr>
      </p:pic>
      <p:grpSp>
        <p:nvGrpSpPr>
          <p:cNvPr id="20" name="Group 19"/>
          <p:cNvGrpSpPr/>
          <p:nvPr userDrawn="1"/>
        </p:nvGrpSpPr>
        <p:grpSpPr>
          <a:xfrm>
            <a:off x="0" y="6707970"/>
            <a:ext cx="9144000" cy="268780"/>
            <a:chOff x="0" y="4218582"/>
            <a:chExt cx="9144000" cy="537560"/>
          </a:xfrm>
        </p:grpSpPr>
        <p:sp>
          <p:nvSpPr>
            <p:cNvPr id="21" name="Round Same Side Corner Rectangle 20"/>
            <p:cNvSpPr/>
            <p:nvPr/>
          </p:nvSpPr>
          <p:spPr>
            <a:xfrm rot="10800000">
              <a:off x="1489304" y="4218583"/>
              <a:ext cx="1541613" cy="537559"/>
            </a:xfrm>
            <a:prstGeom prst="round2Same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3" name="Round Same Side Corner Rectangle 22"/>
            <p:cNvSpPr/>
            <p:nvPr/>
          </p:nvSpPr>
          <p:spPr>
            <a:xfrm rot="10800000">
              <a:off x="0" y="4218583"/>
              <a:ext cx="1475656" cy="537559"/>
            </a:xfrm>
            <a:prstGeom prst="round2Same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2" name="Round Same Side Corner Rectangle 31"/>
            <p:cNvSpPr/>
            <p:nvPr/>
          </p:nvSpPr>
          <p:spPr>
            <a:xfrm rot="10800000">
              <a:off x="4552833" y="4218583"/>
              <a:ext cx="1541613" cy="537559"/>
            </a:xfrm>
            <a:prstGeom prst="round2Same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3" name="Round Same Side Corner Rectangle 32"/>
            <p:cNvSpPr/>
            <p:nvPr/>
          </p:nvSpPr>
          <p:spPr>
            <a:xfrm rot="10800000">
              <a:off x="3063529" y="4218583"/>
              <a:ext cx="1475656" cy="537559"/>
            </a:xfrm>
            <a:prstGeom prst="round2Same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4" name="Round Same Side Corner Rectangle 33"/>
            <p:cNvSpPr/>
            <p:nvPr/>
          </p:nvSpPr>
          <p:spPr>
            <a:xfrm rot="10800000">
              <a:off x="7602387" y="4218582"/>
              <a:ext cx="1541613" cy="537559"/>
            </a:xfrm>
            <a:prstGeom prst="round2Same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5" name="Round Same Side Corner Rectangle 34"/>
            <p:cNvSpPr/>
            <p:nvPr/>
          </p:nvSpPr>
          <p:spPr>
            <a:xfrm rot="10800000">
              <a:off x="6113083" y="4218582"/>
              <a:ext cx="1475656" cy="537559"/>
            </a:xfrm>
            <a:prstGeom prst="round2Same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catchB.swf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quizizz.com/join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051720" y="2902527"/>
            <a:ext cx="54006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h-TH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reflection blurRad="12700" stA="28000" endPos="45000" dist="1000" dir="5400000" sy="-100000" algn="bl" rotWithShape="0"/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การประยุกต์ใช้งาน</a:t>
            </a:r>
            <a:endParaRPr lang="th-TH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CC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9732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892" y="1772816"/>
            <a:ext cx="3816424" cy="18002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th-TH" sz="1800" dirty="0" smtClean="0"/>
              <a:t>ชุด</a:t>
            </a:r>
            <a:r>
              <a:rPr lang="th-TH" sz="1800" dirty="0"/>
              <a:t>ที่ 1 จำนวนผู้โดยสารเด็ก (อายุ 0 - 2 ปี)   5 คน</a:t>
            </a:r>
          </a:p>
          <a:p>
            <a:r>
              <a:rPr lang="th-TH" sz="1800" dirty="0"/>
              <a:t>จำนวนผู้โดยสารทั่วไป (อายุ 3 - 59 ปี) 10 คน</a:t>
            </a:r>
          </a:p>
          <a:p>
            <a:r>
              <a:rPr lang="th-TH" sz="1800" dirty="0"/>
              <a:t>จำนวนผู้โดยสารสูงอายุ (อายุ 60 ปีขึ้นไป) 8 คน</a:t>
            </a:r>
          </a:p>
          <a:p>
            <a:r>
              <a:rPr lang="th-TH" sz="1800" dirty="0"/>
              <a:t>ผู้โดยสารรวม 23 คน</a:t>
            </a:r>
          </a:p>
          <a:p>
            <a:r>
              <a:rPr lang="th-TH" sz="1800" dirty="0"/>
              <a:t>ราคาค่าโดยสาร 140 </a:t>
            </a:r>
            <a:r>
              <a:rPr lang="th-TH" sz="1800" dirty="0" smtClean="0"/>
              <a:t>บาท</a:t>
            </a:r>
            <a:endParaRPr lang="th-TH" sz="18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716016" y="2955097"/>
            <a:ext cx="3960440" cy="183344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th-TH" sz="1800" dirty="0" smtClean="0"/>
              <a:t>ชุดที่ 2 จำนวนผู้โดยสารเด็ก (อายุ 0 - 2 ปี)   1 คน</a:t>
            </a:r>
          </a:p>
          <a:p>
            <a:r>
              <a:rPr lang="th-TH" sz="1800" dirty="0" smtClean="0"/>
              <a:t>จำนวนผู้โดยสารทั่วไป (อายุ 3 - 59 ปี) 25 คน</a:t>
            </a:r>
          </a:p>
          <a:p>
            <a:r>
              <a:rPr lang="th-TH" sz="1800" dirty="0" smtClean="0"/>
              <a:t>จำนวนผู้โดยสารสูงอายุ (อายุ 60 ปีขึ้นไป) 2 คน</a:t>
            </a:r>
          </a:p>
          <a:p>
            <a:r>
              <a:rPr lang="th-TH" sz="1800" dirty="0" smtClean="0"/>
              <a:t>ผู้โดยสารรวม 28 คน</a:t>
            </a:r>
          </a:p>
          <a:p>
            <a:r>
              <a:rPr lang="th-TH" sz="1800" dirty="0" smtClean="0"/>
              <a:t>ราคาค่าโดยสาร 234 บาท</a:t>
            </a:r>
          </a:p>
          <a:p>
            <a:pPr marL="0" indent="0">
              <a:buFont typeface="Wingdings 2"/>
              <a:buNone/>
            </a:pPr>
            <a:r>
              <a:rPr lang="th-TH" sz="1800" dirty="0" smtClean="0"/>
              <a:t/>
            </a:r>
            <a:br>
              <a:rPr lang="th-TH" sz="1800" dirty="0" smtClean="0"/>
            </a:br>
            <a:endParaRPr lang="th-TH" sz="18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08378" y="4149080"/>
            <a:ext cx="3888432" cy="201622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th-TH" sz="1800" smtClean="0"/>
              <a:t>ชุดที่ 3 จำนวนผู้โดยสารเด็ก (อายุ 0 - 2 ปี)   10 คน</a:t>
            </a:r>
          </a:p>
          <a:p>
            <a:r>
              <a:rPr lang="th-TH" sz="1800" smtClean="0"/>
              <a:t>จำนวนผู้โดยสารทั่วไป (อายุ 3 - 59 ปี) 15 คน</a:t>
            </a:r>
          </a:p>
          <a:p>
            <a:r>
              <a:rPr lang="th-TH" sz="1800" smtClean="0"/>
              <a:t>จำนวนผู้โดยสารสูงอายุ (อายุ 60 ปีขึ้นไป) 8 คน</a:t>
            </a:r>
          </a:p>
          <a:p>
            <a:r>
              <a:rPr lang="th-TH" sz="1800" smtClean="0"/>
              <a:t>ผู้โดยสารรวม 33 คน</a:t>
            </a:r>
          </a:p>
          <a:p>
            <a:r>
              <a:rPr lang="th-TH" sz="1800" smtClean="0"/>
              <a:t>ราคาค่าโดยสาร 190 บาท</a:t>
            </a:r>
          </a:p>
          <a:p>
            <a:pPr marL="0" indent="0">
              <a:buFont typeface="Wingdings 2"/>
              <a:buNone/>
            </a:pPr>
            <a:r>
              <a:rPr lang="th-TH" sz="1800" smtClean="0"/>
              <a:t/>
            </a:r>
            <a:br>
              <a:rPr lang="th-TH" sz="1800" smtClean="0"/>
            </a:br>
            <a:endParaRPr lang="th-TH" sz="1800" dirty="0"/>
          </a:p>
        </p:txBody>
      </p:sp>
      <p:sp>
        <p:nvSpPr>
          <p:cNvPr id="2" name="TextBox 1"/>
          <p:cNvSpPr txBox="1"/>
          <p:nvPr/>
        </p:nvSpPr>
        <p:spPr>
          <a:xfrm>
            <a:off x="608378" y="872462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dirty="0"/>
              <a:t>วิธีการตรวจสอบความถูกต้องมีดังนี้ </a:t>
            </a:r>
          </a:p>
        </p:txBody>
      </p:sp>
    </p:spTree>
    <p:extLst>
      <p:ext uri="{BB962C8B-B14F-4D97-AF65-F5344CB8AC3E}">
        <p14:creationId xmlns:p14="http://schemas.microsoft.com/office/powerpoint/2010/main" val="932086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รหัสลำลอง</a:t>
            </a:r>
            <a:endParaRPr lang="th-TH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1527724"/>
              </p:ext>
            </p:extLst>
          </p:nvPr>
        </p:nvGraphicFramePr>
        <p:xfrm>
          <a:off x="1259632" y="2132856"/>
          <a:ext cx="6984776" cy="3967480"/>
        </p:xfrm>
        <a:graphic>
          <a:graphicData uri="http://schemas.openxmlformats.org/drawingml/2006/table">
            <a:tbl>
              <a:tblPr>
                <a:tableStyleId>{327F97BB-C833-4FB7-BDE5-3F7075034690}</a:tableStyleId>
              </a:tblPr>
              <a:tblGrid>
                <a:gridCol w="6984776"/>
              </a:tblGrid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u="none" strike="noStrike" dirty="0">
                          <a:solidFill>
                            <a:srgbClr val="0000CC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child ← </a:t>
                      </a:r>
                      <a:r>
                        <a:rPr lang="th-TH" sz="2800" b="1" u="none" strike="noStrike" dirty="0">
                          <a:solidFill>
                            <a:srgbClr val="0000CC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จำนวนผู้โดยสารเด็ก (อายุ 0 - 2 ปี) </a:t>
                      </a:r>
                      <a:endParaRPr lang="th-TH" sz="2800" b="1" dirty="0">
                        <a:solidFill>
                          <a:srgbClr val="0000CC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u="none" strike="noStrike" dirty="0">
                          <a:solidFill>
                            <a:srgbClr val="0000CC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adult ← </a:t>
                      </a:r>
                      <a:r>
                        <a:rPr lang="th-TH" sz="2800" b="1" u="none" strike="noStrike" dirty="0">
                          <a:solidFill>
                            <a:srgbClr val="0000CC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จำนวนผู้โดยสารทั่วไป (อายุ 3 - 59 ปี) </a:t>
                      </a:r>
                      <a:endParaRPr lang="th-TH" sz="2800" b="1" dirty="0">
                        <a:solidFill>
                          <a:srgbClr val="0000CC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u="none" strike="noStrike" dirty="0">
                          <a:solidFill>
                            <a:srgbClr val="0000CC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elderly ← </a:t>
                      </a:r>
                      <a:r>
                        <a:rPr lang="th-TH" sz="2800" b="1" u="none" strike="noStrike" dirty="0">
                          <a:solidFill>
                            <a:srgbClr val="0000CC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จำนวนผู้โดยสารสูงอายุ (อายุ 60 ปีขึ้นไป)</a:t>
                      </a:r>
                      <a:endParaRPr lang="th-TH" sz="2800" b="1" dirty="0">
                        <a:solidFill>
                          <a:srgbClr val="0000CC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u="none" strike="noStrike" dirty="0">
                          <a:solidFill>
                            <a:srgbClr val="0000CC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amount ← child + adult + elderly</a:t>
                      </a:r>
                      <a:endParaRPr lang="en-US" sz="2800" b="1" dirty="0">
                        <a:solidFill>
                          <a:srgbClr val="0000CC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u="none" strike="noStrike" dirty="0">
                          <a:solidFill>
                            <a:srgbClr val="0000CC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price ← (adult*10) + (elderly*5)</a:t>
                      </a:r>
                      <a:endParaRPr lang="en-US" sz="2800" b="1" dirty="0">
                        <a:solidFill>
                          <a:srgbClr val="0000CC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u="none" strike="noStrike" dirty="0">
                          <a:solidFill>
                            <a:srgbClr val="0000CC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if price&gt;=200 and amount &lt; 30:</a:t>
                      </a:r>
                      <a:endParaRPr lang="en-US" sz="2800" b="1" dirty="0">
                        <a:solidFill>
                          <a:srgbClr val="0000CC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u="none" strike="noStrike" dirty="0">
                          <a:solidFill>
                            <a:srgbClr val="0000CC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   price ← price - (price * 0.1)</a:t>
                      </a:r>
                      <a:endParaRPr lang="en-US" sz="2800" b="1" dirty="0">
                        <a:solidFill>
                          <a:srgbClr val="0000CC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u="none" strike="noStrike" dirty="0">
                          <a:solidFill>
                            <a:srgbClr val="0000CC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พูดว่า ผู้โดยสารรวม </a:t>
                      </a:r>
                      <a:r>
                        <a:rPr lang="en-US" sz="2800" b="1" u="none" strike="noStrike" dirty="0">
                          <a:solidFill>
                            <a:srgbClr val="0000CC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amount </a:t>
                      </a:r>
                      <a:r>
                        <a:rPr lang="th-TH" sz="2800" b="1" u="none" strike="noStrike" dirty="0">
                          <a:solidFill>
                            <a:srgbClr val="0000CC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คน</a:t>
                      </a:r>
                      <a:endParaRPr lang="th-TH" sz="2800" b="1" dirty="0">
                        <a:solidFill>
                          <a:srgbClr val="0000CC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u="none" strike="noStrike" dirty="0">
                          <a:solidFill>
                            <a:srgbClr val="0000CC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พูดว่า ราคาค่าโดยสาร </a:t>
                      </a:r>
                      <a:r>
                        <a:rPr lang="en-US" sz="2800" b="1" u="none" strike="noStrike" dirty="0">
                          <a:solidFill>
                            <a:srgbClr val="0000CC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price </a:t>
                      </a:r>
                      <a:r>
                        <a:rPr lang="th-TH" sz="2800" b="1" u="none" strike="noStrike" dirty="0">
                          <a:solidFill>
                            <a:srgbClr val="0000CC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บาท</a:t>
                      </a:r>
                      <a:endParaRPr lang="th-TH" sz="2800" b="1" dirty="0">
                        <a:solidFill>
                          <a:srgbClr val="0000CC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9515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302" y="836712"/>
            <a:ext cx="8047928" cy="1143000"/>
          </a:xfrm>
        </p:spPr>
        <p:txBody>
          <a:bodyPr/>
          <a:lstStyle/>
          <a:p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กิจกรรมท้ายบท</a:t>
            </a:r>
            <a:endParaRPr lang="th-TH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8302" y="2463056"/>
            <a:ext cx="7866256" cy="181588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th-TH" dirty="0" smtClean="0"/>
              <a:t>       ให้นักเรียนออกแบบและเขียนโปรแกรมแมวจับหนูตามจินตนาการ </a:t>
            </a:r>
          </a:p>
          <a:p>
            <a:r>
              <a:rPr lang="th-TH" dirty="0" smtClean="0"/>
              <a:t>โดยพิจารณาการทำงานย่อยต่าง ๆ ที่เกมจะสามารถทำได้ เช่น มีตัวละครกี่ตัว </a:t>
            </a:r>
          </a:p>
          <a:p>
            <a:r>
              <a:rPr lang="th-TH" dirty="0" smtClean="0"/>
              <a:t>แต่ละตัวละครมีการทำงานย่อยอะไรบ้าง มีการให้คะแนนอย่างไร</a:t>
            </a:r>
          </a:p>
          <a:p>
            <a:r>
              <a:rPr lang="th-TH" dirty="0"/>
              <a:t> </a:t>
            </a:r>
            <a:r>
              <a:rPr lang="th-TH" dirty="0" smtClean="0"/>
              <a:t>      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14549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ลองดูเกมนี้</a:t>
            </a:r>
            <a:endParaRPr lang="th-TH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1027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844824"/>
            <a:ext cx="5666895" cy="4207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698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388562"/>
            <a:ext cx="5184576" cy="4167336"/>
          </a:xfrm>
        </p:spPr>
        <p:txBody>
          <a:bodyPr>
            <a:normAutofit fontScale="90000"/>
          </a:bodyPr>
          <a:lstStyle/>
          <a:p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มีตัวละครกี่ตัว</a:t>
            </a:r>
            <a:b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แต่ละตัวทำหน้าที่อะไร</a:t>
            </a:r>
            <a:b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มีการให้คะแนนอย่างไร</a:t>
            </a:r>
            <a:b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endParaRPr lang="th-TH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131840" y="694517"/>
            <a:ext cx="5337084" cy="1064227"/>
            <a:chOff x="3131840" y="694517"/>
            <a:chExt cx="5337084" cy="1064227"/>
          </a:xfrm>
        </p:grpSpPr>
        <p:sp>
          <p:nvSpPr>
            <p:cNvPr id="3" name="TextBox 2"/>
            <p:cNvSpPr txBox="1"/>
            <p:nvPr/>
          </p:nvSpPr>
          <p:spPr>
            <a:xfrm>
              <a:off x="4847420" y="694517"/>
              <a:ext cx="3621504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00CC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5</a:t>
              </a:r>
              <a:r>
                <a:rPr lang="en-US" b="1" dirty="0" smtClean="0">
                  <a:solidFill>
                    <a:srgbClr val="0000CC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 </a:t>
              </a:r>
              <a:r>
                <a:rPr lang="th-TH" b="1" dirty="0" smtClean="0">
                  <a:solidFill>
                    <a:srgbClr val="0000CC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ตัว คือ แมว หนู บอลสีเหลือง </a:t>
              </a:r>
            </a:p>
            <a:p>
              <a:r>
                <a:rPr lang="th-TH" b="1" dirty="0" smtClean="0">
                  <a:solidFill>
                    <a:srgbClr val="0000CC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บอลสีอื่น  ปุ่ม </a:t>
              </a:r>
              <a:r>
                <a:rPr lang="en-US" b="1" dirty="0" smtClean="0">
                  <a:solidFill>
                    <a:srgbClr val="0000CC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START</a:t>
              </a:r>
              <a:endParaRPr lang="th-TH" b="1" dirty="0">
                <a:solidFill>
                  <a:srgbClr val="0000CC"/>
                </a:solidFill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cxnSp>
          <p:nvCxnSpPr>
            <p:cNvPr id="6" name="Straight Arrow Connector 5"/>
            <p:cNvCxnSpPr/>
            <p:nvPr/>
          </p:nvCxnSpPr>
          <p:spPr>
            <a:xfrm flipV="1">
              <a:off x="3131840" y="1254688"/>
              <a:ext cx="1584176" cy="504056"/>
            </a:xfrm>
            <a:prstGeom prst="straightConnector1">
              <a:avLst/>
            </a:prstGeom>
            <a:ln w="57150">
              <a:solidFill>
                <a:srgbClr val="FF33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4572000" y="2181536"/>
            <a:ext cx="4397264" cy="1815882"/>
            <a:chOff x="4572000" y="2181536"/>
            <a:chExt cx="4397264" cy="1815882"/>
          </a:xfrm>
        </p:grpSpPr>
        <p:sp>
          <p:nvSpPr>
            <p:cNvPr id="5" name="TextBox 4"/>
            <p:cNvSpPr txBox="1"/>
            <p:nvPr/>
          </p:nvSpPr>
          <p:spPr>
            <a:xfrm>
              <a:off x="6668634" y="2181536"/>
              <a:ext cx="2300630" cy="18158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h-TH" b="1" dirty="0" smtClean="0">
                  <a:solidFill>
                    <a:srgbClr val="0000CC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แมวไล่จับหนู</a:t>
              </a:r>
            </a:p>
            <a:p>
              <a:r>
                <a:rPr lang="th-TH" b="1" dirty="0" smtClean="0">
                  <a:solidFill>
                    <a:srgbClr val="0000CC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หนูวิ่งไปมาหนีแมว </a:t>
              </a:r>
            </a:p>
            <a:p>
              <a:r>
                <a:rPr lang="th-TH" b="1" dirty="0" smtClean="0">
                  <a:solidFill>
                    <a:srgbClr val="0000CC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แมว ลอยไปมา ปุ่ม </a:t>
              </a:r>
            </a:p>
            <a:p>
              <a:r>
                <a:rPr lang="en-US" b="1" dirty="0" smtClean="0">
                  <a:solidFill>
                    <a:srgbClr val="0000CC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START</a:t>
              </a:r>
              <a:r>
                <a:rPr lang="th-TH" b="1" dirty="0" smtClean="0">
                  <a:solidFill>
                    <a:srgbClr val="0000CC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 เริ่มเล่นเกม</a:t>
              </a:r>
              <a:endParaRPr lang="th-TH" b="1" dirty="0">
                <a:solidFill>
                  <a:srgbClr val="0000CC"/>
                </a:solidFill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4572000" y="3089477"/>
              <a:ext cx="1800200" cy="0"/>
            </a:xfrm>
            <a:prstGeom prst="straightConnector1">
              <a:avLst/>
            </a:prstGeom>
            <a:ln w="57150">
              <a:solidFill>
                <a:srgbClr val="FF33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4572000" y="4581128"/>
            <a:ext cx="4397264" cy="1815882"/>
            <a:chOff x="4572000" y="4581128"/>
            <a:chExt cx="4397264" cy="1815882"/>
          </a:xfrm>
        </p:grpSpPr>
        <p:sp>
          <p:nvSpPr>
            <p:cNvPr id="10" name="TextBox 9"/>
            <p:cNvSpPr txBox="1"/>
            <p:nvPr/>
          </p:nvSpPr>
          <p:spPr>
            <a:xfrm>
              <a:off x="5442071" y="4581128"/>
              <a:ext cx="3527193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b="1" dirty="0" smtClean="0">
                  <a:solidFill>
                    <a:srgbClr val="0000CC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แมวไล่จับหนูได้ </a:t>
              </a:r>
              <a:r>
                <a:rPr lang="en-US" b="1" dirty="0" smtClean="0">
                  <a:solidFill>
                    <a:srgbClr val="0000CC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1 </a:t>
              </a:r>
              <a:r>
                <a:rPr lang="th-TH" b="1" dirty="0" smtClean="0">
                  <a:solidFill>
                    <a:srgbClr val="0000CC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คะแนน</a:t>
              </a:r>
            </a:p>
            <a:p>
              <a:r>
                <a:rPr lang="th-TH" b="1" dirty="0" smtClean="0">
                  <a:solidFill>
                    <a:srgbClr val="0000CC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แมวโดนบอลเหลือง </a:t>
              </a:r>
              <a:r>
                <a:rPr lang="en-US" b="1" dirty="0" smtClean="0">
                  <a:solidFill>
                    <a:srgbClr val="0000CC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+2 </a:t>
              </a:r>
              <a:r>
                <a:rPr lang="th-TH" b="1" dirty="0" smtClean="0">
                  <a:solidFill>
                    <a:srgbClr val="0000CC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คะแนน</a:t>
              </a:r>
            </a:p>
            <a:p>
              <a:r>
                <a:rPr lang="th-TH" b="1" dirty="0">
                  <a:solidFill>
                    <a:srgbClr val="0000CC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แมวโดน</a:t>
              </a:r>
              <a:r>
                <a:rPr lang="th-TH" b="1" dirty="0" smtClean="0">
                  <a:solidFill>
                    <a:srgbClr val="0000CC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บอลสีอื่น </a:t>
              </a:r>
              <a:r>
                <a:rPr lang="en-US" b="1" dirty="0" smtClean="0">
                  <a:solidFill>
                    <a:srgbClr val="0000CC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-1 </a:t>
              </a:r>
              <a:r>
                <a:rPr lang="th-TH" b="1" dirty="0">
                  <a:solidFill>
                    <a:srgbClr val="0000CC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คะแนน </a:t>
              </a:r>
            </a:p>
            <a:p>
              <a:r>
                <a:rPr lang="th-TH" b="1" dirty="0" smtClean="0">
                  <a:solidFill>
                    <a:srgbClr val="0000CC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 </a:t>
              </a:r>
              <a:endParaRPr lang="th-TH" b="1" dirty="0">
                <a:solidFill>
                  <a:srgbClr val="0000CC"/>
                </a:solidFill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4572000" y="4581128"/>
              <a:ext cx="870071" cy="504056"/>
            </a:xfrm>
            <a:prstGeom prst="straightConnector1">
              <a:avLst/>
            </a:prstGeom>
            <a:ln w="57150">
              <a:solidFill>
                <a:srgbClr val="FF33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94815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052736"/>
            <a:ext cx="8229600" cy="576064"/>
          </a:xfrm>
        </p:spPr>
        <p:txBody>
          <a:bodyPr>
            <a:noAutofit/>
          </a:bodyPr>
          <a:lstStyle/>
          <a:p>
            <a:pPr marL="0" indent="0" fontAlgn="base">
              <a:buNone/>
            </a:pPr>
            <a:r>
              <a:rPr lang="th-TH" sz="2800" b="1" dirty="0" smtClean="0"/>
              <a:t>ให้นักเรียนแต่ละทำแบบฝึกหัดท้ายบทในหนังสือเรียน ข้อ 1-5</a:t>
            </a:r>
            <a:endParaRPr lang="th-TH" sz="2800" b="1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510" y="1730086"/>
            <a:ext cx="2558962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0860" y="1951696"/>
            <a:ext cx="1489695" cy="1229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066" y="4005064"/>
            <a:ext cx="2066925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3878" y="4058603"/>
            <a:ext cx="2609850" cy="170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5708" y="4035386"/>
            <a:ext cx="2458810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C:\Users\tkron\Downloads\pic-actPowerCSM1\Books-3-300px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692696"/>
            <a:ext cx="1097056" cy="775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54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229600" cy="1143000"/>
          </a:xfrm>
        </p:spPr>
        <p:txBody>
          <a:bodyPr/>
          <a:lstStyle/>
          <a:p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จุดประสงค์</a:t>
            </a:r>
            <a:endParaRPr lang="en-US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2636912"/>
            <a:ext cx="7920880" cy="2160240"/>
          </a:xfrm>
        </p:spPr>
        <p:txBody>
          <a:bodyPr>
            <a:noAutofit/>
          </a:bodyPr>
          <a:lstStyle/>
          <a:p>
            <a:r>
              <a:rPr lang="th-TH" sz="36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พัฒนาโปรแกรมเพื่อประยุกต์ใช้งานในชีวิตประจำวั</a:t>
            </a:r>
            <a:r>
              <a:rPr lang="th-TH" sz="32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น </a:t>
            </a:r>
          </a:p>
          <a:p>
            <a:pPr marL="0" indent="0">
              <a:buNone/>
            </a:pPr>
            <a:r>
              <a:rPr lang="th-TH" sz="2800" dirty="0"/>
              <a:t/>
            </a:r>
            <a:br>
              <a:rPr lang="th-TH" sz="2800" dirty="0"/>
            </a:br>
            <a:endParaRPr lang="en-US" sz="28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05683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204864"/>
            <a:ext cx="8496944" cy="3096344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th-TH" sz="2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28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องค์ประกอบของแนวคิดเชิงคำนวณ</a:t>
            </a:r>
          </a:p>
          <a:p>
            <a:r>
              <a:rPr lang="th-TH" sz="2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คำสั่ง</a:t>
            </a:r>
            <a:r>
              <a:rPr lang="th-TH" sz="28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แบบมีทางเลือก  คำสั่งวน</a:t>
            </a:r>
            <a:r>
              <a:rPr lang="th-TH" sz="2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ซ้ำ ใน </a:t>
            </a:r>
            <a:r>
              <a:rPr lang="en-US" sz="2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Scratch</a:t>
            </a:r>
            <a:r>
              <a:rPr lang="th-TH" sz="2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มีอะไรบ้าง</a:t>
            </a:r>
            <a:endParaRPr lang="th-TH" sz="28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sz="2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28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การใช้งานคำสั่งรับข้อมูลจากผู้ใช้ และการแสดงผล </a:t>
            </a:r>
            <a:r>
              <a:rPr lang="th-TH" sz="2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28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ใน </a:t>
            </a:r>
            <a:r>
              <a:rPr lang="en-US" sz="28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Scratch</a:t>
            </a:r>
            <a:r>
              <a:rPr lang="th-TH" sz="28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 มีอะไรบ้าง</a:t>
            </a:r>
          </a:p>
          <a:p>
            <a:r>
              <a:rPr lang="th-TH" sz="2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28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ยกตัวอย่างสถานการณ์ที่มีหลายเงื่อนไข และต้องใช้ตัวดำเนินการบูลีน </a:t>
            </a:r>
          </a:p>
          <a:p>
            <a:r>
              <a:rPr lang="th-TH" sz="2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28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การสร้างและเรียกใช้</a:t>
            </a:r>
            <a:r>
              <a:rPr lang="th-TH" sz="2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ฟังก์ชัน ทำอย่างไร</a:t>
            </a:r>
            <a:endParaRPr lang="th-TH" sz="28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indent="0">
              <a:buNone/>
            </a:pPr>
            <a:r>
              <a:rPr lang="th-TH" sz="2800" dirty="0"/>
              <a:t/>
            </a:r>
            <a:br>
              <a:rPr lang="th-TH" sz="2800" dirty="0"/>
            </a:b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endParaRPr lang="en-US" sz="28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11560" y="764704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ทบทวนความรู้ก่อนเรียน</a:t>
            </a:r>
            <a:endParaRPr lang="en-US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9150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th-TH" sz="44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กิจกรรมที่ </a:t>
            </a:r>
            <a:r>
              <a:rPr lang="en-US" sz="44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12.1</a:t>
            </a:r>
            <a:r>
              <a:rPr lang="th-TH" sz="44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(เลือกทำจาก </a:t>
            </a:r>
            <a:r>
              <a:rPr lang="en-US" sz="44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2 </a:t>
            </a:r>
            <a:r>
              <a:rPr lang="th-TH" sz="44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ทางเลือก)</a:t>
            </a:r>
            <a:endParaRPr lang="en-US" sz="44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7544" y="2492896"/>
            <a:ext cx="8229600" cy="1944216"/>
          </a:xfrm>
        </p:spPr>
        <p:txBody>
          <a:bodyPr>
            <a:normAutofit/>
          </a:bodyPr>
          <a:lstStyle/>
          <a:p>
            <a:r>
              <a:rPr lang="th-TH" sz="4400" dirty="0" smtClean="0">
                <a:latin typeface="TH Niramit AS" panose="02000506000000020004" pitchFamily="2" charset="-34"/>
                <a:cs typeface="TH Niramit AS" panose="02000506000000020004" pitchFamily="2" charset="-34"/>
                <a:hlinkClick r:id="rId2"/>
              </a:rPr>
              <a:t>ให้นักเรียนเข้าไปที่  </a:t>
            </a:r>
            <a:r>
              <a:rPr lang="en-US" sz="4400" dirty="0" smtClean="0">
                <a:latin typeface="TH Niramit AS" panose="02000506000000020004" pitchFamily="2" charset="-34"/>
                <a:cs typeface="TH Niramit AS" panose="02000506000000020004" pitchFamily="2" charset="-34"/>
                <a:hlinkClick r:id="rId2"/>
              </a:rPr>
              <a:t>https://quizizz.com/join</a:t>
            </a:r>
            <a:endParaRPr lang="th-TH" sz="4400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sz="44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พิมพ์ </a:t>
            </a:r>
            <a:r>
              <a:rPr lang="en-US" sz="4400" dirty="0">
                <a:latin typeface="TH Niramit AS" panose="02000506000000020004" pitchFamily="2" charset="-34"/>
                <a:cs typeface="TH Niramit AS" panose="02000506000000020004" pitchFamily="2" charset="-34"/>
              </a:rPr>
              <a:t>Game </a:t>
            </a:r>
            <a:r>
              <a:rPr lang="en-US" sz="44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code  ……………………………….</a:t>
            </a:r>
            <a:endParaRPr lang="th-TH" sz="44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95536" y="4293096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  <a:sym typeface="Wingdings"/>
              </a:rPr>
              <a:t> </a:t>
            </a:r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ทำใบกิจกรรมที่ </a:t>
            </a:r>
            <a:r>
              <a:rPr lang="en-US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12.1</a:t>
            </a:r>
            <a:endParaRPr lang="en-US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1866009"/>
            <a:ext cx="75693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5000" dirty="0" smtClean="0">
                <a:latin typeface="TH Niramit AS" panose="02000506000000020004" pitchFamily="2" charset="-34"/>
                <a:cs typeface="TH Niramit AS" panose="02000506000000020004" pitchFamily="2" charset="-34"/>
                <a:sym typeface="Wingdings"/>
              </a:rPr>
              <a:t></a:t>
            </a:r>
            <a:endParaRPr lang="th-TH" sz="50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8" name="Picture 2" descr="C:\Users\tkron\Downloads\pic-actPowerCSM1\bee-forestgreen-300px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748" y="1050599"/>
            <a:ext cx="798940" cy="798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043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203" y="2349435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th-TH" sz="4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ผู้เรียนทำใบกิจกรรมที่ </a:t>
            </a:r>
            <a:r>
              <a:rPr lang="en-US" sz="4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12.2 </a:t>
            </a:r>
            <a:r>
              <a:rPr lang="th-TH" sz="4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ค่าโดยสาร</a:t>
            </a:r>
            <a:endParaRPr lang="en-US" sz="48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10" name="Picture 2" descr="C:\Users\tkron\Downloads\pic-actPowerCSM1\bee-forestgreen-300px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566" y="2629261"/>
            <a:ext cx="798940" cy="798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998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b="1" dirty="0" smtClean="0">
                <a:solidFill>
                  <a:srgbClr val="0000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สรุปใบกิจกรรมที่ </a:t>
            </a:r>
            <a:r>
              <a:rPr lang="en-US" b="1" dirty="0" smtClean="0">
                <a:solidFill>
                  <a:srgbClr val="0000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12.2</a:t>
            </a:r>
            <a:endParaRPr lang="th-TH" b="1" dirty="0">
              <a:solidFill>
                <a:srgbClr val="0000CC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th-TH" b="1" dirty="0"/>
              <a:t>สถานการณ์ </a:t>
            </a:r>
            <a:endParaRPr lang="th-TH" dirty="0"/>
          </a:p>
          <a:p>
            <a:r>
              <a:rPr lang="th-TH" dirty="0"/>
              <a:t>รถโดยสารสาธารณะในอำเภอหนึ่งประกาศอัตราค่าโดยสารไว้ดังนี้</a:t>
            </a:r>
          </a:p>
          <a:p>
            <a:pPr fontAlgn="base"/>
            <a:r>
              <a:rPr lang="th-TH" dirty="0"/>
              <a:t>ผู้โดยสารทั่วไป คิดอัตราค่าโดยสารคนละ 10 บาท  ตลอดเส้นทาง</a:t>
            </a:r>
          </a:p>
          <a:p>
            <a:pPr fontAlgn="base"/>
            <a:r>
              <a:rPr lang="th-TH" dirty="0"/>
              <a:t>ผู้โดยสารที่เป็นเด็กอายุต่ำกว่า 3 ขวบ ไม่เสียค่าโดยสาร</a:t>
            </a:r>
          </a:p>
          <a:p>
            <a:pPr fontAlgn="base"/>
            <a:r>
              <a:rPr lang="th-TH" dirty="0"/>
              <a:t>ผู้โดยสารที่เป็นผู้สูงอายุที่มีอายุตั้งแต่ 60 ปีขึ้นไป ลดค่าโดยสารครึ่งราคา</a:t>
            </a:r>
          </a:p>
          <a:p>
            <a:pPr fontAlgn="base"/>
            <a:r>
              <a:rPr lang="th-TH" dirty="0"/>
              <a:t>ถ้าค่าโดยสารรวมเป็นจำนวนตั้งแต่ 200 บาทขึ้นไป แต่มีผู้โดยสารไม่เกิน 30 คน ลดค่าโดยสารให้ 10%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</a:p>
          <a:p>
            <a:pPr marL="0" indent="0">
              <a:buNone/>
            </a:pPr>
            <a:r>
              <a:rPr lang="en-US" dirty="0" smtClean="0"/>
              <a:t>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</a:t>
            </a:r>
            <a:r>
              <a:rPr lang="th-TH" dirty="0" smtClean="0"/>
              <a:t>ถ้า</a:t>
            </a:r>
            <a:r>
              <a:rPr lang="th-TH" dirty="0"/>
              <a:t>นักเรียนต้องการนำคนในหมู่บ้านไปทัศนศึกษา และต้องการคำนวณค่าใช้จ่ายค่ารถโดยสารจะออกแบบอัลกอริทึมและเขียนโปรแกรม</a:t>
            </a:r>
            <a:r>
              <a:rPr lang="th-TH" dirty="0" smtClean="0"/>
              <a:t>อย่างไร</a:t>
            </a:r>
            <a:r>
              <a:rPr lang="en-US" dirty="0" smtClean="0"/>
              <a:t> </a:t>
            </a:r>
            <a:r>
              <a:rPr lang="th-TH" sz="2800" dirty="0"/>
              <a:t>เพื่อแก้ไขปัญหาข้างต้น นักเรียนจะตอบคำถามของปัญหาย่อยต่อไปนี้อย่างไร</a:t>
            </a:r>
          </a:p>
          <a:p>
            <a:endParaRPr lang="th-TH" dirty="0"/>
          </a:p>
          <a:p>
            <a:pPr marL="0" indent="0">
              <a:buNone/>
            </a:pPr>
            <a:r>
              <a:rPr lang="th-TH" dirty="0"/>
              <a:t/>
            </a:r>
            <a:br>
              <a:rPr lang="th-TH" dirty="0"/>
            </a:br>
            <a:endParaRPr lang="th-TH" dirty="0"/>
          </a:p>
        </p:txBody>
      </p:sp>
      <p:pic>
        <p:nvPicPr>
          <p:cNvPr id="5" name="Picture 2" descr="C:\Users\tkron\Downloads\pic-actPowerCSM1\sumary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68219">
            <a:off x="4764133" y="674551"/>
            <a:ext cx="729317" cy="911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3330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980728"/>
            <a:ext cx="8229600" cy="5256584"/>
          </a:xfrm>
        </p:spPr>
        <p:txBody>
          <a:bodyPr>
            <a:noAutofit/>
          </a:bodyPr>
          <a:lstStyle/>
          <a:p>
            <a:r>
              <a:rPr lang="th-TH" sz="24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1.1 </a:t>
            </a:r>
            <a:r>
              <a:rPr lang="th-TH" sz="2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ทราบได้อย่างไรว่ามีผู้โดยสารที่เป็นเด็กอายุต่ำกว่า 3 ขวบกี่คน เป็นผู้ใหญ่อายุมากกว่า 60 ปีกี่คน และที่เหลือกี่คน</a:t>
            </a:r>
          </a:p>
          <a:p>
            <a:r>
              <a:rPr lang="th-TH" sz="2400" b="1" dirty="0">
                <a:solidFill>
                  <a:srgbClr val="0000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ตอบ ถามจำนวนจากผู้ใช้ว่ามีจำนวนคนโดยสารทั้งสิ้นกี่คน เป็นเด็กกี่คน ผู้สูงอายุกี่คน จำนวนผู้โดยสารที่ไม่ใช่เด็กและผู้สูงอายุเท่ากับจำนวนผู้โดยสารทั้งหมด ลบด้วยจำนวนเด็ก และลบด้วยจำนวนผู้สูงอายุ</a:t>
            </a:r>
          </a:p>
          <a:p>
            <a:r>
              <a:rPr lang="th-TH" sz="2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1.2 ค่าโดยสารรวมทั้งหมดของผู้สูงอายุเป็นเท่าไร</a:t>
            </a:r>
          </a:p>
          <a:p>
            <a:r>
              <a:rPr lang="th-TH" sz="2400" b="1" dirty="0">
                <a:solidFill>
                  <a:srgbClr val="0000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ตอบ ค่าโดยสารรวมของผู้สูงอายุคำนวณได้จากจำนวนผู้สูงอายุ คูณกับค่าโดยสาร 5 บาท (ครึ่งหนึ่งของ 10 บาท)</a:t>
            </a:r>
          </a:p>
          <a:p>
            <a:r>
              <a:rPr lang="th-TH" sz="2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1.3 ค่าโดยสารรวมทั้งหมดของเด็กเป็นเท่าไร</a:t>
            </a:r>
          </a:p>
          <a:p>
            <a:r>
              <a:rPr lang="th-TH" sz="2400" b="1" dirty="0">
                <a:solidFill>
                  <a:srgbClr val="0000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ตอบ ค่าโดยสารรวมของเด็กเท่ากับ 0 บาทเสมอ เพราะเด็กโดยสารฟรี</a:t>
            </a:r>
          </a:p>
          <a:p>
            <a:r>
              <a:rPr lang="th-TH" sz="2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1.4 ค่าโดยสารรวมของผู้โดยสารที่เหลือทั้งหมดเป็นเท่าไร</a:t>
            </a:r>
          </a:p>
          <a:p>
            <a:r>
              <a:rPr lang="th-TH" sz="2400" b="1" dirty="0" smtClean="0">
                <a:solidFill>
                  <a:srgbClr val="0000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ตอบ </a:t>
            </a:r>
            <a:r>
              <a:rPr lang="th-TH" sz="2400" b="1" dirty="0">
                <a:solidFill>
                  <a:srgbClr val="0000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ค่าโดยสารรวมของผู้โดยสารที่เหลือ เท่ากับจำนวนผู้โดยสารที่เหลือ คูณกับ 10 </a:t>
            </a:r>
            <a:r>
              <a:rPr lang="th-TH" sz="2400" b="1" dirty="0" smtClean="0">
                <a:solidFill>
                  <a:srgbClr val="0000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บาท</a:t>
            </a:r>
            <a:endParaRPr lang="th-TH" sz="2400" b="1" dirty="0">
              <a:solidFill>
                <a:srgbClr val="0000CC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86055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112568"/>
          </a:xfrm>
        </p:spPr>
        <p:txBody>
          <a:bodyPr>
            <a:noAutofit/>
          </a:bodyPr>
          <a:lstStyle/>
          <a:p>
            <a:r>
              <a:rPr lang="th-TH" sz="2400" b="1" dirty="0" smtClean="0"/>
              <a:t>1.5 </a:t>
            </a:r>
            <a:r>
              <a:rPr lang="th-TH" sz="2400" b="1" dirty="0"/>
              <a:t>ค่าโดยสารรวมทั้งหมดเป็นเท่าไรก่อนลดราคา</a:t>
            </a:r>
          </a:p>
          <a:p>
            <a:r>
              <a:rPr lang="th-TH" sz="2400" b="1" dirty="0">
                <a:solidFill>
                  <a:srgbClr val="0000CC"/>
                </a:solidFill>
              </a:rPr>
              <a:t>ตอบ ค่าโดยสารรวมทั้งหมดคือค่าโดยสารรวมของผู้ใหญ่ บวกกับค่าโดยสารรวมของผู้โดยสารปกติที่ไม่ใช่เด็ก</a:t>
            </a:r>
          </a:p>
          <a:p>
            <a:r>
              <a:rPr lang="th-TH" sz="2400" b="1" dirty="0"/>
              <a:t>1.6 มีการลดราคาค่าโดยสารให้ 10% หรือไม่</a:t>
            </a:r>
          </a:p>
          <a:p>
            <a:r>
              <a:rPr lang="th-TH" sz="2400" b="1" dirty="0">
                <a:solidFill>
                  <a:srgbClr val="0000CC"/>
                </a:solidFill>
              </a:rPr>
              <a:t>ตอบ มีการลดราคาเมื่อค่าโดยสารรวมมีค่าตั้งแต่ 200 บาท และจำนวนผู้โดยสารรวมไม่เกิน 30 คน</a:t>
            </a:r>
          </a:p>
          <a:p>
            <a:r>
              <a:rPr lang="th-TH" sz="2400" b="1" dirty="0"/>
              <a:t>1.7 หากมีการลดราคา ค่าโดยสารสุดท้ายเป็นเท่าไร</a:t>
            </a:r>
          </a:p>
          <a:p>
            <a:r>
              <a:rPr lang="th-TH" sz="2400" b="1" dirty="0">
                <a:solidFill>
                  <a:srgbClr val="0000CC"/>
                </a:solidFill>
              </a:rPr>
              <a:t>ตอบ นำค่าโดยสารรวมมาลบด้วย 10% ของค่าโดยสารรวม</a:t>
            </a:r>
          </a:p>
          <a:p>
            <a:r>
              <a:rPr lang="th-TH" sz="2400" b="1" dirty="0"/>
              <a:t>1.8 แสดงผลอะไรให้ทราบบ้าง</a:t>
            </a:r>
          </a:p>
          <a:p>
            <a:r>
              <a:rPr lang="th-TH" sz="2400" b="1" dirty="0">
                <a:solidFill>
                  <a:srgbClr val="0000CC"/>
                </a:solidFill>
              </a:rPr>
              <a:t>ตอบ  แสดงจำนวนผู้โดยสารทั้งหมด จำนวนผู้โดยสารปกติ จำนวนผู้โดยสารที่เป็นเด็ก จำนวนผู้โดยสารที่เป็นผู้สูงอายุ ค่าโดยสารรวมก่อนลดราคา และค่าโดยสารรวมหลังลดราคาหากมีการลดราคา</a:t>
            </a:r>
          </a:p>
          <a:p>
            <a:pPr marL="0" indent="0">
              <a:buNone/>
            </a:pPr>
            <a:r>
              <a:rPr lang="th-TH" sz="2400" b="1" dirty="0"/>
              <a:t/>
            </a:r>
            <a:br>
              <a:rPr lang="th-TH" sz="2400" b="1" dirty="0"/>
            </a:br>
            <a:endParaRPr lang="th-TH" sz="2400" b="1" dirty="0"/>
          </a:p>
        </p:txBody>
      </p:sp>
    </p:spTree>
    <p:extLst>
      <p:ext uri="{BB962C8B-B14F-4D97-AF65-F5344CB8AC3E}">
        <p14:creationId xmlns:p14="http://schemas.microsoft.com/office/powerpoint/2010/main" val="524911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2241012"/>
            <a:ext cx="8229600" cy="216024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fontAlgn="base">
              <a:buNone/>
            </a:pPr>
            <a:r>
              <a:rPr lang="en-US" sz="2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1. </a:t>
            </a:r>
            <a:r>
              <a:rPr lang="th-TH" sz="2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การ</a:t>
            </a:r>
            <a:r>
              <a:rPr lang="th-TH" sz="28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วิเคราะห์และกำหนด</a:t>
            </a:r>
            <a:r>
              <a:rPr lang="th-TH" sz="2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รายละเอียดของปัญหา</a:t>
            </a:r>
            <a:endParaRPr lang="th-TH" sz="28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sz="28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ข้อมูล</a:t>
            </a:r>
            <a:r>
              <a:rPr lang="th-TH" sz="2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เข้า คือ </a:t>
            </a:r>
          </a:p>
          <a:p>
            <a:pPr marL="0" indent="0">
              <a:buNone/>
            </a:pPr>
            <a:endParaRPr lang="th-TH" sz="28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sz="28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ข้อมูลออก คือ  </a:t>
            </a:r>
          </a:p>
          <a:p>
            <a:pPr marL="0" indent="0">
              <a:buNone/>
            </a:pPr>
            <a:r>
              <a:rPr lang="th-TH" sz="28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th-TH" sz="2800" b="1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endParaRPr lang="th-TH" sz="28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55776" y="2673060"/>
            <a:ext cx="574067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solidFill>
                  <a:srgbClr val="0000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จำนวน</a:t>
            </a:r>
            <a:r>
              <a:rPr lang="th-TH" b="1" dirty="0">
                <a:solidFill>
                  <a:srgbClr val="0000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คนโดยสารรวม จำนวนผู้โดยสารที่เป็นเด็ก </a:t>
            </a:r>
            <a:endParaRPr lang="th-TH" b="1" dirty="0" smtClean="0">
              <a:solidFill>
                <a:srgbClr val="0000CC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b="1" dirty="0" smtClean="0">
                <a:solidFill>
                  <a:srgbClr val="0000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จำนวนผู้โดยสารที่เป็นผู้อายุ</a:t>
            </a:r>
            <a:endParaRPr lang="th-TH" dirty="0">
              <a:solidFill>
                <a:srgbClr val="0000C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92647" y="3770164"/>
            <a:ext cx="13404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solidFill>
                  <a:srgbClr val="0000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ค่าโดยสาร</a:t>
            </a:r>
            <a:endParaRPr lang="th-TH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324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3011</TotalTime>
  <Words>609</Words>
  <Application>Microsoft Office PowerPoint</Application>
  <PresentationFormat>On-screen Show (4:3)</PresentationFormat>
  <Paragraphs>101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Flow</vt:lpstr>
      <vt:lpstr>PowerPoint Presentation</vt:lpstr>
      <vt:lpstr>จุดประสงค์</vt:lpstr>
      <vt:lpstr>PowerPoint Presentation</vt:lpstr>
      <vt:lpstr>กิจกรรมที่ 12.1 (เลือกทำจาก 2 ทางเลือก)</vt:lpstr>
      <vt:lpstr>ผู้เรียนทำใบกิจกรรมที่ 12.2 ค่าโดยสาร</vt:lpstr>
      <vt:lpstr>สรุปใบกิจกรรมที่ 12.2</vt:lpstr>
      <vt:lpstr>PowerPoint Presentation</vt:lpstr>
      <vt:lpstr>PowerPoint Presentation</vt:lpstr>
      <vt:lpstr>PowerPoint Presentation</vt:lpstr>
      <vt:lpstr>PowerPoint Presentation</vt:lpstr>
      <vt:lpstr>รหัสลำลอง</vt:lpstr>
      <vt:lpstr>กิจกรรมท้ายบท</vt:lpstr>
      <vt:lpstr>ลองดูเกมนี้</vt:lpstr>
      <vt:lpstr>มีตัวละครกี่ตัว  แต่ละตัวทำหน้าที่อะไร  มีการให้คะแนนอย่างไร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แนวคิดเชิงนามธรรม</dc:title>
  <dc:creator>Tassanee Krongtong</dc:creator>
  <cp:lastModifiedBy>Tassanee Krongtong</cp:lastModifiedBy>
  <cp:revision>242</cp:revision>
  <dcterms:created xsi:type="dcterms:W3CDTF">2017-10-16T06:48:49Z</dcterms:created>
  <dcterms:modified xsi:type="dcterms:W3CDTF">2019-02-27T01:28:15Z</dcterms:modified>
</cp:coreProperties>
</file>